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B0ABEC8-6244-4BDF-84AF-EBA2AB495355}"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1486877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0ABEC8-6244-4BDF-84AF-EBA2AB495355}"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3190360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0ABEC8-6244-4BDF-84AF-EBA2AB495355}"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1654437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B0ABEC8-6244-4BDF-84AF-EBA2AB495355}"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180721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0ABEC8-6244-4BDF-84AF-EBA2AB495355}"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2152727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B0ABEC8-6244-4BDF-84AF-EBA2AB495355}"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182866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B0ABEC8-6244-4BDF-84AF-EBA2AB495355}" type="datetimeFigureOut">
              <a:rPr lang="en-GB" smtClean="0"/>
              <a:t>13/02/2025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4290470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B0ABEC8-6244-4BDF-84AF-EBA2AB495355}" type="datetimeFigureOut">
              <a:rPr lang="en-GB" smtClean="0"/>
              <a:t>13/02/2025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393638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ABEC8-6244-4BDF-84AF-EBA2AB495355}" type="datetimeFigureOut">
              <a:rPr lang="en-GB" smtClean="0"/>
              <a:t>13/02/2025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313621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0ABEC8-6244-4BDF-84AF-EBA2AB495355}"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161708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0ABEC8-6244-4BDF-84AF-EBA2AB495355}"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C1DAAF-EB0E-438D-B887-54190C7B894E}" type="slidenum">
              <a:rPr lang="en-GB" smtClean="0"/>
              <a:t>‹#›</a:t>
            </a:fld>
            <a:endParaRPr lang="en-GB"/>
          </a:p>
        </p:txBody>
      </p:sp>
    </p:spTree>
    <p:extLst>
      <p:ext uri="{BB962C8B-B14F-4D97-AF65-F5344CB8AC3E}">
        <p14:creationId xmlns:p14="http://schemas.microsoft.com/office/powerpoint/2010/main" val="67419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0ABEC8-6244-4BDF-84AF-EBA2AB495355}" type="datetimeFigureOut">
              <a:rPr lang="en-GB" smtClean="0"/>
              <a:t>13/02/2025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C1DAAF-EB0E-438D-B887-54190C7B894E}" type="slidenum">
              <a:rPr lang="en-GB" smtClean="0"/>
              <a:t>‹#›</a:t>
            </a:fld>
            <a:endParaRPr lang="en-GB"/>
          </a:p>
        </p:txBody>
      </p:sp>
    </p:spTree>
    <p:extLst>
      <p:ext uri="{BB962C8B-B14F-4D97-AF65-F5344CB8AC3E}">
        <p14:creationId xmlns:p14="http://schemas.microsoft.com/office/powerpoint/2010/main" val="3357584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ov.wales/curriculum-wales-statements-what-matters-co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ov.wales/curriculum-wales-progression-code" TargetMode="External"/><Relationship Id="rId2" Type="http://schemas.openxmlformats.org/officeDocument/2006/relationships/hyperlink" Target="https://hwb.gov.wales/curriculum-for-wales/designing-your-curriculum/implementation-and-practical-considerations/#pedagogy" TargetMode="External"/><Relationship Id="rId1" Type="http://schemas.openxmlformats.org/officeDocument/2006/relationships/slideLayout" Target="../slideLayouts/slideLayout1.xml"/><Relationship Id="rId5" Type="http://schemas.openxmlformats.org/officeDocument/2006/relationships/hyperlink" Target="https://hwb.gov.wales/curriculum-for-wales/designing-your-curriculum/cross-cutting-themes-for-designing-your-curriculum/#relationships-and-sexuality-education" TargetMode="External"/><Relationship Id="rId4" Type="http://schemas.openxmlformats.org/officeDocument/2006/relationships/hyperlink" Target="https://hwb.gov.wales/curriculum-for-wales/designing-your-curriculum/developing-a-vision-for-curriculum-design/#cross-curricular-skil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54435" y="411850"/>
            <a:ext cx="3490112" cy="400110"/>
          </a:xfrm>
          <a:prstGeom prst="rect">
            <a:avLst/>
          </a:prstGeom>
          <a:noFill/>
        </p:spPr>
        <p:txBody>
          <a:bodyPr wrap="square" rtlCol="0">
            <a:spAutoFit/>
          </a:bodyPr>
          <a:lstStyle/>
          <a:p>
            <a:r>
              <a:rPr lang="en-GB" sz="2000" b="1" dirty="0"/>
              <a:t>Curriculum for Wales Summary</a:t>
            </a:r>
          </a:p>
        </p:txBody>
      </p:sp>
      <p:sp>
        <p:nvSpPr>
          <p:cNvPr id="6" name="TextBox 5"/>
          <p:cNvSpPr txBox="1"/>
          <p:nvPr/>
        </p:nvSpPr>
        <p:spPr>
          <a:xfrm>
            <a:off x="2091996" y="953210"/>
            <a:ext cx="9183845" cy="307777"/>
          </a:xfrm>
          <a:prstGeom prst="rect">
            <a:avLst/>
          </a:prstGeom>
          <a:noFill/>
        </p:spPr>
        <p:txBody>
          <a:bodyPr wrap="square" rtlCol="0">
            <a:spAutoFit/>
          </a:bodyPr>
          <a:lstStyle/>
          <a:p>
            <a:r>
              <a:rPr lang="en-GB" sz="1400" dirty="0"/>
              <a:t>Our curriculum has been co-constructed through engaging with all stakeholders and will meet the following requirements:</a:t>
            </a:r>
          </a:p>
        </p:txBody>
      </p:sp>
      <p:sp>
        <p:nvSpPr>
          <p:cNvPr id="7" name="TextBox 6"/>
          <p:cNvSpPr txBox="1"/>
          <p:nvPr/>
        </p:nvSpPr>
        <p:spPr>
          <a:xfrm>
            <a:off x="336106" y="1288695"/>
            <a:ext cx="5870730" cy="2000548"/>
          </a:xfrm>
          <a:prstGeom prst="rect">
            <a:avLst/>
          </a:prstGeom>
          <a:noFill/>
        </p:spPr>
        <p:txBody>
          <a:bodyPr wrap="square" lIns="91440" tIns="45720" rIns="91440" bIns="45720" rtlCol="0" anchor="t">
            <a:spAutoFit/>
          </a:bodyPr>
          <a:lstStyle/>
          <a:p>
            <a:r>
              <a:rPr lang="en-GB" sz="1400" b="1" u="sng" dirty="0"/>
              <a:t>Our Vision / </a:t>
            </a:r>
            <a:r>
              <a:rPr lang="en-GB" sz="1400" b="1" u="sng" dirty="0" err="1"/>
              <a:t>Ein</a:t>
            </a:r>
            <a:r>
              <a:rPr lang="en-GB" sz="1400" b="1" u="sng" dirty="0"/>
              <a:t> </a:t>
            </a:r>
            <a:r>
              <a:rPr lang="en-GB" sz="1400" b="1" u="sng" dirty="0" err="1"/>
              <a:t>Gweledigaeth</a:t>
            </a:r>
            <a:r>
              <a:rPr lang="en-GB" sz="1400" b="1" u="sng" dirty="0"/>
              <a:t> </a:t>
            </a:r>
            <a:r>
              <a:rPr lang="en-GB" sz="1400" b="1" dirty="0"/>
              <a:t>                                 Motto: Be the Difference</a:t>
            </a:r>
            <a:endParaRPr lang="en-GB" sz="1400" b="1" dirty="0">
              <a:cs typeface="Calibri"/>
            </a:endParaRPr>
          </a:p>
          <a:p>
            <a:pPr hangingPunct="0"/>
            <a:r>
              <a:rPr lang="en-GB" sz="1200" dirty="0"/>
              <a:t>Our Vision as a Church school is to provide a calm, safe and caring atmosphere underpinned by strong Christian values, which allows each child to develop their own strength of character and belief. We are an Attachment Aware school which encourages strong relationships to develop in order that every child has the potential to grow and improve, both individually and collectively in an environment which promotes learning, achievement and success.  </a:t>
            </a:r>
          </a:p>
          <a:p>
            <a:pPr hangingPunct="0"/>
            <a:r>
              <a:rPr lang="en-GB" sz="1200" dirty="0"/>
              <a:t>We recognise that self-esteem is crucial for achievement, therefore our school is always striving to improve, grow and move forward driven by a positive attitude to learning. </a:t>
            </a:r>
            <a:endParaRPr lang="en-GB" sz="1400" dirty="0"/>
          </a:p>
          <a:p>
            <a:endParaRPr lang="en-GB" sz="1400" b="1" dirty="0"/>
          </a:p>
        </p:txBody>
      </p:sp>
      <p:sp>
        <p:nvSpPr>
          <p:cNvPr id="8" name="TextBox 7"/>
          <p:cNvSpPr txBox="1"/>
          <p:nvPr/>
        </p:nvSpPr>
        <p:spPr>
          <a:xfrm>
            <a:off x="303849" y="3012368"/>
            <a:ext cx="2134551" cy="307777"/>
          </a:xfrm>
          <a:prstGeom prst="rect">
            <a:avLst/>
          </a:prstGeom>
          <a:noFill/>
        </p:spPr>
        <p:txBody>
          <a:bodyPr wrap="square" lIns="91440" tIns="45720" rIns="91440" bIns="45720" rtlCol="0" anchor="t">
            <a:spAutoFit/>
          </a:bodyPr>
          <a:lstStyle/>
          <a:p>
            <a:r>
              <a:rPr lang="en-GB" sz="1400" b="1" u="sng" dirty="0"/>
              <a:t>Our Values</a:t>
            </a:r>
            <a:endParaRPr lang="en-GB" sz="1400" b="1" u="sng" dirty="0">
              <a:cs typeface="Calibri"/>
            </a:endParaRPr>
          </a:p>
        </p:txBody>
      </p:sp>
      <p:sp>
        <p:nvSpPr>
          <p:cNvPr id="9" name="TextBox 8"/>
          <p:cNvSpPr txBox="1"/>
          <p:nvPr/>
        </p:nvSpPr>
        <p:spPr>
          <a:xfrm>
            <a:off x="303849" y="5508371"/>
            <a:ext cx="5255865" cy="1200329"/>
          </a:xfrm>
          <a:prstGeom prst="rect">
            <a:avLst/>
          </a:prstGeom>
          <a:noFill/>
        </p:spPr>
        <p:txBody>
          <a:bodyPr wrap="square" lIns="91440" tIns="45720" rIns="91440" bIns="45720" rtlCol="0" anchor="t">
            <a:spAutoFit/>
          </a:bodyPr>
          <a:lstStyle/>
          <a:p>
            <a:r>
              <a:rPr lang="en-GB" sz="1200" b="1" u="sng" dirty="0"/>
              <a:t>Our Inclusive Curriculum / </a:t>
            </a:r>
            <a:r>
              <a:rPr lang="en-GB" sz="1200" b="1" u="sng" dirty="0" err="1"/>
              <a:t>Ein</a:t>
            </a:r>
            <a:r>
              <a:rPr lang="en-GB" sz="1200" b="1" u="sng" dirty="0"/>
              <a:t> </a:t>
            </a:r>
            <a:r>
              <a:rPr lang="en-GB" sz="1200" b="1" u="sng" dirty="0" err="1"/>
              <a:t>Cwricwlwm</a:t>
            </a:r>
            <a:r>
              <a:rPr lang="en-GB" sz="1200" b="1" u="sng" dirty="0"/>
              <a:t> </a:t>
            </a:r>
            <a:r>
              <a:rPr lang="en-GB" sz="1200" b="1" u="sng" dirty="0" err="1"/>
              <a:t>Cynhwysol</a:t>
            </a:r>
            <a:endParaRPr lang="en-GB" sz="1200" b="1" u="sng" dirty="0">
              <a:cs typeface="Calibri"/>
            </a:endParaRPr>
          </a:p>
          <a:p>
            <a:r>
              <a:rPr lang="en-GB" sz="1200" dirty="0"/>
              <a:t>Our</a:t>
            </a:r>
            <a:r>
              <a:rPr lang="en-GB" sz="1200" dirty="0">
                <a:effectLst/>
              </a:rPr>
              <a:t> curriculum will raise the aspirations for all</a:t>
            </a:r>
            <a:r>
              <a:rPr lang="en-GB" sz="1200" dirty="0"/>
              <a:t> our groups of</a:t>
            </a:r>
            <a:r>
              <a:rPr lang="en-GB" sz="1200" dirty="0">
                <a:effectLst/>
              </a:rPr>
              <a:t> learners</a:t>
            </a:r>
            <a:r>
              <a:rPr lang="en-GB" sz="1200" dirty="0"/>
              <a:t> </a:t>
            </a:r>
            <a:r>
              <a:rPr lang="en-GB" sz="1200" dirty="0">
                <a:effectLst/>
              </a:rPr>
              <a:t>. </a:t>
            </a:r>
            <a:r>
              <a:rPr lang="en-GB" sz="1200" dirty="0"/>
              <a:t>As a school we have</a:t>
            </a:r>
            <a:r>
              <a:rPr lang="en-GB" sz="1200" dirty="0">
                <a:effectLst/>
              </a:rPr>
              <a:t> considered how all learners will be supported to realise the four purposes and to progress. We have considered our ALN provision </a:t>
            </a:r>
            <a:r>
              <a:rPr lang="en-GB" sz="1200" dirty="0"/>
              <a:t>in light of the All Wales ALN reform and</a:t>
            </a:r>
            <a:r>
              <a:rPr lang="en-GB" sz="1200" dirty="0">
                <a:effectLst/>
              </a:rPr>
              <a:t> how we will meet th</a:t>
            </a:r>
            <a:r>
              <a:rPr lang="en-GB" sz="1200" dirty="0"/>
              <a:t>e needs of different groups of learners through Universal Learning Provision and Additional Learning Provision.</a:t>
            </a:r>
            <a:endParaRPr lang="en-GB" sz="1200" b="1" dirty="0"/>
          </a:p>
        </p:txBody>
      </p:sp>
      <p:sp>
        <p:nvSpPr>
          <p:cNvPr id="10" name="TextBox 9"/>
          <p:cNvSpPr txBox="1"/>
          <p:nvPr/>
        </p:nvSpPr>
        <p:spPr>
          <a:xfrm>
            <a:off x="6414765" y="1414417"/>
            <a:ext cx="5250762" cy="2246769"/>
          </a:xfrm>
          <a:prstGeom prst="rect">
            <a:avLst/>
          </a:prstGeom>
          <a:noFill/>
        </p:spPr>
        <p:txBody>
          <a:bodyPr wrap="square" lIns="91440" tIns="45720" rIns="91440" bIns="45720" rtlCol="0" anchor="t">
            <a:spAutoFit/>
          </a:bodyPr>
          <a:lstStyle/>
          <a:p>
            <a:r>
              <a:rPr lang="en-GB" sz="1400" b="1" u="sng" dirty="0"/>
              <a:t>The Four Purposes / Y </a:t>
            </a:r>
            <a:r>
              <a:rPr lang="en-GB" sz="1400" b="1" u="sng" dirty="0" err="1"/>
              <a:t>Pedwar</a:t>
            </a:r>
            <a:r>
              <a:rPr lang="en-GB" sz="1400" b="1" u="sng" dirty="0"/>
              <a:t> </a:t>
            </a:r>
            <a:r>
              <a:rPr lang="en-GB" sz="1400" b="1" u="sng" dirty="0" err="1"/>
              <a:t>Diben</a:t>
            </a:r>
            <a:endParaRPr lang="en-GB" sz="1400" b="1" u="sng" dirty="0">
              <a:cs typeface="Calibri"/>
            </a:endParaRPr>
          </a:p>
          <a:p>
            <a:r>
              <a:rPr lang="en-GB" sz="1400" dirty="0">
                <a:effectLst/>
              </a:rPr>
              <a:t>The four purposes</a:t>
            </a:r>
            <a:r>
              <a:rPr lang="en-GB" sz="1400" dirty="0"/>
              <a:t>  </a:t>
            </a:r>
            <a:r>
              <a:rPr lang="en-GB" sz="1400" dirty="0">
                <a:effectLst/>
              </a:rPr>
              <a:t>are the starting point and aspiration for</a:t>
            </a:r>
            <a:r>
              <a:rPr lang="en-GB" sz="1400" dirty="0"/>
              <a:t> </a:t>
            </a:r>
            <a:r>
              <a:rPr lang="en-GB" sz="1400" dirty="0">
                <a:effectLst/>
              </a:rPr>
              <a:t> our school curriculum design. </a:t>
            </a:r>
            <a:r>
              <a:rPr lang="en-GB" sz="1400" dirty="0"/>
              <a:t>Our school </a:t>
            </a:r>
            <a:r>
              <a:rPr lang="en-GB" sz="1400" dirty="0">
                <a:effectLst/>
              </a:rPr>
              <a:t>aims to support our learners to become:</a:t>
            </a:r>
            <a:endParaRPr lang="en-GB" sz="1400" dirty="0">
              <a:effectLst/>
              <a:cs typeface="Calibri"/>
            </a:endParaRPr>
          </a:p>
          <a:p>
            <a:pPr marL="285750" indent="-285750">
              <a:buFont typeface="Arial" panose="020B0604020202020204" pitchFamily="34" charset="0"/>
              <a:buChar char="•"/>
            </a:pPr>
            <a:r>
              <a:rPr lang="en-GB" sz="1400" dirty="0"/>
              <a:t>Ambitious</a:t>
            </a:r>
            <a:r>
              <a:rPr lang="en-GB" sz="1400" dirty="0">
                <a:effectLst/>
              </a:rPr>
              <a:t>, capable learners, ready to learn throughout their lives</a:t>
            </a:r>
            <a:endParaRPr lang="en-GB" sz="1400" dirty="0">
              <a:effectLst/>
              <a:cs typeface="Calibri"/>
            </a:endParaRPr>
          </a:p>
          <a:p>
            <a:pPr marL="285750" indent="-285750">
              <a:buFont typeface="Arial" panose="020B0604020202020204" pitchFamily="34" charset="0"/>
              <a:buChar char="•"/>
            </a:pPr>
            <a:r>
              <a:rPr lang="en-GB" sz="1400" dirty="0"/>
              <a:t>Enterprising</a:t>
            </a:r>
            <a:r>
              <a:rPr lang="en-GB" sz="1400" dirty="0">
                <a:effectLst/>
              </a:rPr>
              <a:t>, creative contributors, ready to play a full part in life and work</a:t>
            </a:r>
            <a:endParaRPr lang="en-GB" sz="1400" dirty="0">
              <a:effectLst/>
              <a:cs typeface="Calibri"/>
            </a:endParaRPr>
          </a:p>
          <a:p>
            <a:pPr marL="285750" indent="-285750">
              <a:buFont typeface="Arial" panose="020B0604020202020204" pitchFamily="34" charset="0"/>
              <a:buChar char="•"/>
            </a:pPr>
            <a:r>
              <a:rPr lang="en-GB" sz="1400" dirty="0"/>
              <a:t>Ethical</a:t>
            </a:r>
            <a:r>
              <a:rPr lang="en-GB" sz="1400" dirty="0">
                <a:effectLst/>
              </a:rPr>
              <a:t>, informed citizens of Wales and the world</a:t>
            </a:r>
            <a:endParaRPr lang="en-GB" sz="1400" dirty="0">
              <a:effectLst/>
              <a:cs typeface="Calibri"/>
            </a:endParaRPr>
          </a:p>
          <a:p>
            <a:pPr marL="285750" indent="-285750">
              <a:buFont typeface="Arial" panose="020B0604020202020204" pitchFamily="34" charset="0"/>
              <a:buChar char="•"/>
            </a:pPr>
            <a:r>
              <a:rPr lang="en-GB" sz="1400" dirty="0"/>
              <a:t>Healthy</a:t>
            </a:r>
            <a:r>
              <a:rPr lang="en-GB" sz="1400" dirty="0">
                <a:effectLst/>
              </a:rPr>
              <a:t>, confident individuals, ready to lead fulfilling lives as valued members of society</a:t>
            </a:r>
            <a:r>
              <a:rPr lang="en-GB" sz="1400" b="1" dirty="0"/>
              <a:t>.</a:t>
            </a:r>
            <a:endParaRPr lang="en-GB" sz="1400" dirty="0">
              <a:effectLst/>
              <a:cs typeface="Calibri"/>
            </a:endParaRPr>
          </a:p>
        </p:txBody>
      </p:sp>
      <p:sp>
        <p:nvSpPr>
          <p:cNvPr id="11" name="TextBox 10"/>
          <p:cNvSpPr txBox="1"/>
          <p:nvPr/>
        </p:nvSpPr>
        <p:spPr>
          <a:xfrm>
            <a:off x="6409098" y="3789871"/>
            <a:ext cx="5364480" cy="1169551"/>
          </a:xfrm>
          <a:prstGeom prst="rect">
            <a:avLst/>
          </a:prstGeom>
          <a:noFill/>
        </p:spPr>
        <p:txBody>
          <a:bodyPr wrap="square" lIns="91440" tIns="45720" rIns="91440" bIns="45720" rtlCol="0" anchor="t">
            <a:spAutoFit/>
          </a:bodyPr>
          <a:lstStyle/>
          <a:p>
            <a:r>
              <a:rPr lang="en-GB" sz="1400" b="1" u="sng" dirty="0"/>
              <a:t>The Statements of What Matters / Y </a:t>
            </a:r>
            <a:r>
              <a:rPr lang="en-GB" sz="1400" b="1" u="sng" dirty="0" err="1"/>
              <a:t>Datganiadau</a:t>
            </a:r>
            <a:endParaRPr lang="en-GB" sz="1400" b="1" u="sng" dirty="0">
              <a:cs typeface="Calibri"/>
            </a:endParaRPr>
          </a:p>
          <a:p>
            <a:r>
              <a:rPr lang="en-GB" sz="1400" dirty="0"/>
              <a:t>Our curriculum will provide opportunities and experiences to develop the key concepts, knowledge and skills as described in the statements of what matters and in line with the </a:t>
            </a:r>
            <a:r>
              <a:rPr lang="en-GB" sz="1400" dirty="0">
                <a:hlinkClick r:id="rId2"/>
              </a:rPr>
              <a:t>Statements of What Matters  Code.</a:t>
            </a:r>
            <a:endParaRPr lang="en-GB" sz="1400" dirty="0"/>
          </a:p>
          <a:p>
            <a:endParaRPr lang="en-GB" sz="1400" b="1" dirty="0"/>
          </a:p>
        </p:txBody>
      </p:sp>
      <p:sp>
        <p:nvSpPr>
          <p:cNvPr id="12" name="TextBox 11"/>
          <p:cNvSpPr txBox="1"/>
          <p:nvPr/>
        </p:nvSpPr>
        <p:spPr>
          <a:xfrm>
            <a:off x="6419119" y="4973006"/>
            <a:ext cx="5473337" cy="1815882"/>
          </a:xfrm>
          <a:prstGeom prst="rect">
            <a:avLst/>
          </a:prstGeom>
          <a:noFill/>
        </p:spPr>
        <p:txBody>
          <a:bodyPr wrap="square" lIns="91440" tIns="45720" rIns="91440" bIns="45720" rtlCol="0" anchor="t">
            <a:spAutoFit/>
          </a:bodyPr>
          <a:lstStyle/>
          <a:p>
            <a:r>
              <a:rPr lang="en-GB" sz="1400" b="1" u="sng" dirty="0"/>
              <a:t>Areas of Learning and Experience / </a:t>
            </a:r>
            <a:r>
              <a:rPr lang="en-GB" sz="1400" b="1" u="sng" dirty="0" err="1"/>
              <a:t>Meysydd</a:t>
            </a:r>
            <a:r>
              <a:rPr lang="en-GB" sz="1400" b="1" u="sng" dirty="0"/>
              <a:t> </a:t>
            </a:r>
            <a:r>
              <a:rPr lang="en-GB" sz="1400" b="1" u="sng" dirty="0" err="1"/>
              <a:t>Dysgu</a:t>
            </a:r>
            <a:r>
              <a:rPr lang="en-GB" sz="1400" b="1" u="sng" dirty="0"/>
              <a:t> a </a:t>
            </a:r>
            <a:r>
              <a:rPr lang="en-GB" sz="1400" b="1" u="sng" dirty="0" err="1"/>
              <a:t>Phrofiad</a:t>
            </a:r>
            <a:endParaRPr lang="en-GB" sz="1400" b="1" u="sng" dirty="0">
              <a:cs typeface="Calibri"/>
            </a:endParaRPr>
          </a:p>
          <a:p>
            <a:r>
              <a:rPr lang="en-GB" sz="1400" dirty="0"/>
              <a:t>Our curriculum will provide learning experiences through the 6 </a:t>
            </a:r>
            <a:r>
              <a:rPr lang="en-GB" sz="1400" dirty="0" err="1"/>
              <a:t>AoLEs</a:t>
            </a:r>
            <a:r>
              <a:rPr lang="en-GB" sz="1400" dirty="0"/>
              <a:t> of: </a:t>
            </a:r>
            <a:endParaRPr lang="en-GB" sz="1400" dirty="0">
              <a:cs typeface="Calibri"/>
            </a:endParaRPr>
          </a:p>
          <a:p>
            <a:pPr marL="285750" indent="-285750">
              <a:buFont typeface="Arial" panose="020B0604020202020204" pitchFamily="34" charset="0"/>
              <a:buChar char="•"/>
            </a:pPr>
            <a:r>
              <a:rPr lang="en-GB" sz="1400" dirty="0"/>
              <a:t>Languages, Literacy and Communication</a:t>
            </a:r>
            <a:endParaRPr lang="en-GB" sz="1400" dirty="0">
              <a:cs typeface="Calibri"/>
            </a:endParaRPr>
          </a:p>
          <a:p>
            <a:pPr marL="285750" indent="-285750">
              <a:buFont typeface="Arial" panose="020B0604020202020204" pitchFamily="34" charset="0"/>
              <a:buChar char="•"/>
            </a:pPr>
            <a:r>
              <a:rPr lang="en-GB" sz="1400" dirty="0"/>
              <a:t>Expressive Arts</a:t>
            </a:r>
            <a:endParaRPr lang="en-GB" sz="1400" dirty="0">
              <a:cs typeface="Calibri"/>
            </a:endParaRPr>
          </a:p>
          <a:p>
            <a:pPr marL="285750" indent="-285750">
              <a:buFont typeface="Arial" panose="020B0604020202020204" pitchFamily="34" charset="0"/>
              <a:buChar char="•"/>
            </a:pPr>
            <a:r>
              <a:rPr lang="en-GB" sz="1400" dirty="0"/>
              <a:t>Science and Technology</a:t>
            </a:r>
            <a:endParaRPr lang="en-GB" sz="1400" dirty="0">
              <a:cs typeface="Calibri"/>
            </a:endParaRPr>
          </a:p>
          <a:p>
            <a:pPr marL="285750" indent="-285750">
              <a:buFont typeface="Arial" panose="020B0604020202020204" pitchFamily="34" charset="0"/>
              <a:buChar char="•"/>
            </a:pPr>
            <a:r>
              <a:rPr lang="en-GB" sz="1400" dirty="0"/>
              <a:t>Humanities</a:t>
            </a:r>
            <a:endParaRPr lang="en-GB" sz="1400" dirty="0">
              <a:cs typeface="Calibri"/>
            </a:endParaRPr>
          </a:p>
          <a:p>
            <a:pPr marL="285750" indent="-285750">
              <a:buFont typeface="Arial" panose="020B0604020202020204" pitchFamily="34" charset="0"/>
              <a:buChar char="•"/>
            </a:pPr>
            <a:r>
              <a:rPr lang="en-GB" sz="1400" dirty="0"/>
              <a:t>Maths and Numeracy</a:t>
            </a:r>
            <a:endParaRPr lang="en-GB" sz="1400" dirty="0">
              <a:cs typeface="Calibri"/>
            </a:endParaRPr>
          </a:p>
          <a:p>
            <a:pPr marL="285750" indent="-285750">
              <a:buFont typeface="Arial" panose="020B0604020202020204" pitchFamily="34" charset="0"/>
              <a:buChar char="•"/>
            </a:pPr>
            <a:r>
              <a:rPr lang="en-GB" sz="1400" dirty="0"/>
              <a:t>Health and Wellbeing</a:t>
            </a:r>
            <a:endParaRPr lang="en-GB" sz="1400" dirty="0">
              <a:cs typeface="Calibri"/>
            </a:endParaRPr>
          </a:p>
        </p:txBody>
      </p:sp>
      <p:sp>
        <p:nvSpPr>
          <p:cNvPr id="14" name="TextBox 13"/>
          <p:cNvSpPr txBox="1"/>
          <p:nvPr/>
        </p:nvSpPr>
        <p:spPr>
          <a:xfrm>
            <a:off x="1953491" y="409112"/>
            <a:ext cx="3761703" cy="400110"/>
          </a:xfrm>
          <a:prstGeom prst="rect">
            <a:avLst/>
          </a:prstGeom>
          <a:noFill/>
        </p:spPr>
        <p:txBody>
          <a:bodyPr wrap="square" rtlCol="0">
            <a:spAutoFit/>
          </a:bodyPr>
          <a:lstStyle/>
          <a:p>
            <a:r>
              <a:rPr lang="en-GB" sz="2000" b="1" dirty="0" err="1"/>
              <a:t>Crynodeb</a:t>
            </a:r>
            <a:r>
              <a:rPr lang="en-GB" sz="2000" b="1" dirty="0"/>
              <a:t> o </a:t>
            </a:r>
            <a:r>
              <a:rPr lang="en-GB" sz="2000" b="1" dirty="0" err="1"/>
              <a:t>Gwricwlwm</a:t>
            </a:r>
            <a:r>
              <a:rPr lang="en-GB" sz="2000" b="1" dirty="0"/>
              <a:t> </a:t>
            </a:r>
            <a:r>
              <a:rPr lang="en-GB" sz="2000" b="1" dirty="0" err="1"/>
              <a:t>i</a:t>
            </a:r>
            <a:r>
              <a:rPr lang="en-GB" sz="2000" b="1" dirty="0"/>
              <a:t> </a:t>
            </a:r>
            <a:r>
              <a:rPr lang="en-GB" sz="2000" b="1" dirty="0" err="1"/>
              <a:t>Gymru</a:t>
            </a:r>
            <a:endParaRPr lang="en-GB" sz="2000" b="1" dirty="0"/>
          </a:p>
        </p:txBody>
      </p:sp>
      <p:pic>
        <p:nvPicPr>
          <p:cNvPr id="2" name="Picture 1"/>
          <p:cNvPicPr>
            <a:picLocks noChangeAspect="1"/>
          </p:cNvPicPr>
          <p:nvPr/>
        </p:nvPicPr>
        <p:blipFill>
          <a:blip r:embed="rId3"/>
          <a:stretch>
            <a:fillRect/>
          </a:stretch>
        </p:blipFill>
        <p:spPr>
          <a:xfrm>
            <a:off x="5615059" y="200963"/>
            <a:ext cx="794039" cy="752247"/>
          </a:xfrm>
          <a:prstGeom prst="rect">
            <a:avLst/>
          </a:prstGeom>
        </p:spPr>
      </p:pic>
      <p:sp>
        <p:nvSpPr>
          <p:cNvPr id="3" name="TextBox 2"/>
          <p:cNvSpPr txBox="1"/>
          <p:nvPr/>
        </p:nvSpPr>
        <p:spPr>
          <a:xfrm>
            <a:off x="336106" y="3221624"/>
            <a:ext cx="5278953" cy="2677656"/>
          </a:xfrm>
          <a:prstGeom prst="rect">
            <a:avLst/>
          </a:prstGeom>
          <a:noFill/>
        </p:spPr>
        <p:txBody>
          <a:bodyPr wrap="square" rtlCol="0">
            <a:spAutoFit/>
          </a:bodyPr>
          <a:lstStyle/>
          <a:p>
            <a:pPr hangingPunct="0"/>
            <a:r>
              <a:rPr lang="en-GB" sz="1200" dirty="0"/>
              <a:t>Through the structure of Christian values:</a:t>
            </a:r>
          </a:p>
          <a:p>
            <a:pPr marL="171450" indent="-171450" hangingPunct="0">
              <a:buFont typeface="Arial" panose="020B0604020202020204" pitchFamily="34" charset="0"/>
              <a:buChar char="•"/>
            </a:pPr>
            <a:r>
              <a:rPr lang="en-GB" sz="1200" dirty="0"/>
              <a:t>Support social and emotional development and promote positive relationships. Only when a child has this core stability can secure progression be made.</a:t>
            </a:r>
          </a:p>
          <a:p>
            <a:pPr marL="171450" lvl="0" indent="-171450" hangingPunct="0">
              <a:buFont typeface="Arial" panose="020B0604020202020204" pitchFamily="34" charset="0"/>
              <a:buChar char="•"/>
            </a:pPr>
            <a:r>
              <a:rPr lang="en-GB" sz="1200" dirty="0"/>
              <a:t>Create positive attitudes towards learning.</a:t>
            </a:r>
          </a:p>
          <a:p>
            <a:pPr marL="171450" lvl="0" indent="-171450" hangingPunct="0">
              <a:buFont typeface="Arial" panose="020B0604020202020204" pitchFamily="34" charset="0"/>
              <a:buChar char="•"/>
            </a:pPr>
            <a:r>
              <a:rPr lang="en-GB" sz="1200" dirty="0"/>
              <a:t>Provide encouragement and support to all stakeholders raising confidence and self-esteem. </a:t>
            </a:r>
          </a:p>
          <a:p>
            <a:pPr marL="171450" lvl="0" indent="-171450" hangingPunct="0">
              <a:buFont typeface="Arial" panose="020B0604020202020204" pitchFamily="34" charset="0"/>
              <a:buChar char="•"/>
            </a:pPr>
            <a:r>
              <a:rPr lang="en-GB" sz="1200" dirty="0"/>
              <a:t>Create a caring, stimulating environment in which pupils can grow and learn.</a:t>
            </a:r>
          </a:p>
          <a:p>
            <a:pPr marL="171450" lvl="0" indent="-171450" hangingPunct="0">
              <a:buFont typeface="Arial" panose="020B0604020202020204" pitchFamily="34" charset="0"/>
              <a:buChar char="•"/>
            </a:pPr>
            <a:r>
              <a:rPr lang="en-GB" sz="1200" dirty="0"/>
              <a:t>Celebrate effort, achievement and success</a:t>
            </a:r>
          </a:p>
          <a:p>
            <a:pPr marL="171450" lvl="0" indent="-171450" hangingPunct="0">
              <a:buFont typeface="Arial" panose="020B0604020202020204" pitchFamily="34" charset="0"/>
              <a:buChar char="•"/>
            </a:pPr>
            <a:r>
              <a:rPr lang="en-GB" sz="1200" dirty="0"/>
              <a:t>Develop positive attitudes such as self-discipline, honesty, kindness and responsibility.</a:t>
            </a:r>
          </a:p>
          <a:p>
            <a:pPr marL="171450" indent="-171450" hangingPunct="0">
              <a:buFont typeface="Arial" panose="020B0604020202020204" pitchFamily="34" charset="0"/>
              <a:buChar char="•"/>
            </a:pPr>
            <a:r>
              <a:rPr lang="en-GB" sz="1200" dirty="0"/>
              <a:t>To develop significant relationships which allow for significant learning to take place.</a:t>
            </a:r>
          </a:p>
          <a:p>
            <a:pPr marL="171450" lvl="0" indent="-171450" hangingPunct="0">
              <a:buFont typeface="Arial" panose="020B0604020202020204" pitchFamily="34" charset="0"/>
              <a:buChar char="•"/>
            </a:pPr>
            <a:endParaRPr lang="en-GB" sz="1200" dirty="0"/>
          </a:p>
          <a:p>
            <a:endParaRPr lang="en-GB" sz="1200" dirty="0"/>
          </a:p>
        </p:txBody>
      </p:sp>
    </p:spTree>
    <p:extLst>
      <p:ext uri="{BB962C8B-B14F-4D97-AF65-F5344CB8AC3E}">
        <p14:creationId xmlns:p14="http://schemas.microsoft.com/office/powerpoint/2010/main" val="53846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4521" y="195398"/>
            <a:ext cx="5462909" cy="2369880"/>
          </a:xfrm>
          <a:prstGeom prst="rect">
            <a:avLst/>
          </a:prstGeom>
          <a:noFill/>
        </p:spPr>
        <p:txBody>
          <a:bodyPr wrap="square" lIns="91440" tIns="45720" rIns="91440" bIns="45720" rtlCol="0" anchor="t">
            <a:spAutoFit/>
          </a:bodyPr>
          <a:lstStyle/>
          <a:p>
            <a:pPr algn="just"/>
            <a:r>
              <a:rPr lang="en-GB" sz="1200" b="1" dirty="0">
                <a:solidFill>
                  <a:srgbClr val="000000"/>
                </a:solidFill>
              </a:rPr>
              <a:t>Learning, Progression and Assessment / </a:t>
            </a:r>
            <a:r>
              <a:rPr lang="en-GB" sz="1200" b="1" dirty="0" err="1">
                <a:solidFill>
                  <a:srgbClr val="000000"/>
                </a:solidFill>
              </a:rPr>
              <a:t>Dysgu</a:t>
            </a:r>
            <a:r>
              <a:rPr lang="en-GB" sz="1200" b="1" dirty="0">
                <a:solidFill>
                  <a:srgbClr val="000000"/>
                </a:solidFill>
              </a:rPr>
              <a:t>, </a:t>
            </a:r>
            <a:r>
              <a:rPr lang="en-GB" sz="1200" b="1" dirty="0" err="1">
                <a:solidFill>
                  <a:srgbClr val="000000"/>
                </a:solidFill>
              </a:rPr>
              <a:t>Dilyniant</a:t>
            </a:r>
            <a:r>
              <a:rPr lang="en-GB" sz="1200" b="1" dirty="0">
                <a:solidFill>
                  <a:srgbClr val="000000"/>
                </a:solidFill>
              </a:rPr>
              <a:t> ac </a:t>
            </a:r>
            <a:r>
              <a:rPr lang="en-GB" sz="1200" b="1" dirty="0" err="1">
                <a:solidFill>
                  <a:srgbClr val="000000"/>
                </a:solidFill>
              </a:rPr>
              <a:t>Asesu</a:t>
            </a:r>
            <a:endParaRPr lang="en-GB" sz="1200" b="1" dirty="0">
              <a:solidFill>
                <a:srgbClr val="000000"/>
              </a:solidFill>
              <a:cs typeface="Calibri"/>
            </a:endParaRPr>
          </a:p>
          <a:p>
            <a:pPr algn="just"/>
            <a:r>
              <a:rPr lang="en-GB" sz="1200" dirty="0">
                <a:solidFill>
                  <a:srgbClr val="000000"/>
                </a:solidFill>
              </a:rPr>
              <a:t>Our curriculum has been devised in consultation with stakeholders and is underpinned by effective teaching and learning enabling learners to make meaningful progress.  The curriculum has been designed to support learning through providing opportunities that draw upon our distinctive nature as a Faith school and the </a:t>
            </a:r>
            <a:r>
              <a:rPr lang="en-GB" sz="1200" dirty="0">
                <a:solidFill>
                  <a:srgbClr val="000000"/>
                </a:solidFill>
                <a:hlinkClick r:id="rId2">
                  <a:extLst>
                    <a:ext uri="{A12FA001-AC4F-418D-AE19-62706E023703}">
                      <ahyp:hlinkClr xmlns:ahyp="http://schemas.microsoft.com/office/drawing/2018/hyperlinkcolor" val="tx"/>
                    </a:ext>
                  </a:extLst>
                </a:hlinkClick>
              </a:rPr>
              <a:t>pedagogical principles</a:t>
            </a:r>
            <a:r>
              <a:rPr lang="en-GB" sz="1200" dirty="0">
                <a:solidFill>
                  <a:srgbClr val="000000"/>
                </a:solidFill>
              </a:rPr>
              <a:t>.</a:t>
            </a:r>
          </a:p>
          <a:p>
            <a:pPr algn="just"/>
            <a:r>
              <a:rPr lang="en-GB" sz="1200" dirty="0">
                <a:solidFill>
                  <a:srgbClr val="000000"/>
                </a:solidFill>
              </a:rPr>
              <a:t>Over</a:t>
            </a:r>
            <a:r>
              <a:rPr lang="en-GB" sz="1200" dirty="0">
                <a:solidFill>
                  <a:srgbClr val="000000"/>
                </a:solidFill>
                <a:effectLst/>
              </a:rPr>
              <a:t> time our learners will</a:t>
            </a:r>
            <a:r>
              <a:rPr lang="en-GB" sz="1200" dirty="0">
                <a:solidFill>
                  <a:srgbClr val="000000"/>
                </a:solidFill>
              </a:rPr>
              <a:t> </a:t>
            </a:r>
            <a:r>
              <a:rPr lang="en-GB" sz="1200" dirty="0">
                <a:solidFill>
                  <a:srgbClr val="000000"/>
                </a:solidFill>
                <a:effectLst/>
              </a:rPr>
              <a:t>develop and improve their skills and knowledge</a:t>
            </a:r>
            <a:r>
              <a:rPr lang="en-GB" sz="1200" dirty="0">
                <a:solidFill>
                  <a:srgbClr val="000000"/>
                </a:solidFill>
              </a:rPr>
              <a:t> </a:t>
            </a:r>
            <a:r>
              <a:rPr lang="en-GB" sz="1200" dirty="0">
                <a:solidFill>
                  <a:srgbClr val="000000"/>
                </a:solidFill>
                <a:effectLst/>
              </a:rPr>
              <a:t>and</a:t>
            </a:r>
            <a:r>
              <a:rPr lang="en-GB" sz="1200" dirty="0">
                <a:solidFill>
                  <a:srgbClr val="000000"/>
                </a:solidFill>
              </a:rPr>
              <a:t> our curriculum</a:t>
            </a:r>
            <a:r>
              <a:rPr lang="en-GB" sz="1200" dirty="0">
                <a:solidFill>
                  <a:srgbClr val="000000"/>
                </a:solidFill>
                <a:effectLst/>
              </a:rPr>
              <a:t> is informed by the </a:t>
            </a:r>
            <a:r>
              <a:rPr lang="en-GB" sz="1200" dirty="0">
                <a:solidFill>
                  <a:srgbClr val="000000"/>
                </a:solidFill>
                <a:effectLst/>
                <a:hlinkClick r:id="rId3">
                  <a:extLst>
                    <a:ext uri="{A12FA001-AC4F-418D-AE19-62706E023703}">
                      <ahyp:hlinkClr xmlns:ahyp="http://schemas.microsoft.com/office/drawing/2018/hyperlinkcolor" val="tx"/>
                    </a:ext>
                  </a:extLst>
                </a:hlinkClick>
              </a:rPr>
              <a:t>Progression Code</a:t>
            </a:r>
            <a:r>
              <a:rPr lang="en-GB" sz="1200" dirty="0">
                <a:solidFill>
                  <a:srgbClr val="000000"/>
                </a:solidFill>
                <a:effectLst/>
              </a:rPr>
              <a:t>. This in turn supports our approach to </a:t>
            </a:r>
            <a:r>
              <a:rPr lang="en-GB" sz="1200" dirty="0">
                <a:solidFill>
                  <a:srgbClr val="000000"/>
                </a:solidFill>
              </a:rPr>
              <a:t>assessment  the focus for which is now around </a:t>
            </a:r>
            <a:r>
              <a:rPr lang="en-GB" sz="1200" b="1" dirty="0">
                <a:solidFill>
                  <a:srgbClr val="000000"/>
                </a:solidFill>
              </a:rPr>
              <a:t>'progress' </a:t>
            </a:r>
            <a:r>
              <a:rPr lang="en-GB" sz="1200" dirty="0">
                <a:solidFill>
                  <a:srgbClr val="000000"/>
                </a:solidFill>
              </a:rPr>
              <a:t>and not '</a:t>
            </a:r>
            <a:r>
              <a:rPr lang="en-GB" sz="1200" b="1" dirty="0">
                <a:solidFill>
                  <a:srgbClr val="000000"/>
                </a:solidFill>
              </a:rPr>
              <a:t>attainment'</a:t>
            </a:r>
            <a:r>
              <a:rPr lang="en-GB" sz="1200" dirty="0">
                <a:solidFill>
                  <a:srgbClr val="000000"/>
                </a:solidFill>
              </a:rPr>
              <a:t>. This will give many learners a better opportunity to succeed, and will have a positive impact on well-being, self-esteem and hopefully outcomes for all learners. Assessment will be embedded as an intrinsic part of teaching and learning.</a:t>
            </a:r>
            <a:r>
              <a:rPr lang="en-GB" sz="1600" dirty="0">
                <a:solidFill>
                  <a:srgbClr val="000000"/>
                </a:solidFill>
              </a:rPr>
              <a:t> </a:t>
            </a:r>
            <a:endParaRPr lang="en-GB" sz="1600" dirty="0">
              <a:solidFill>
                <a:srgbClr val="000000"/>
              </a:solidFill>
              <a:cs typeface="Calibri"/>
            </a:endParaRPr>
          </a:p>
        </p:txBody>
      </p:sp>
      <p:sp>
        <p:nvSpPr>
          <p:cNvPr id="3" name="TextBox 2"/>
          <p:cNvSpPr txBox="1"/>
          <p:nvPr/>
        </p:nvSpPr>
        <p:spPr>
          <a:xfrm>
            <a:off x="349038" y="3568859"/>
            <a:ext cx="5479320" cy="1569660"/>
          </a:xfrm>
          <a:prstGeom prst="rect">
            <a:avLst/>
          </a:prstGeom>
          <a:noFill/>
        </p:spPr>
        <p:txBody>
          <a:bodyPr wrap="square" lIns="91440" tIns="45720" rIns="91440" bIns="45720" rtlCol="0" anchor="t">
            <a:spAutoFit/>
          </a:bodyPr>
          <a:lstStyle/>
          <a:p>
            <a:r>
              <a:rPr lang="en-GB" sz="1200" b="1" u="sng" dirty="0"/>
              <a:t>Cross curricular skills / </a:t>
            </a:r>
            <a:r>
              <a:rPr lang="en-GB" sz="1200" b="1" u="sng" dirty="0" err="1"/>
              <a:t>Sgiliau</a:t>
            </a:r>
            <a:r>
              <a:rPr lang="en-GB" sz="1200" b="1" u="sng" dirty="0"/>
              <a:t> </a:t>
            </a:r>
            <a:r>
              <a:rPr lang="en-GB" sz="1200" b="1" u="sng" dirty="0" err="1"/>
              <a:t>trawsgwricwlaidd</a:t>
            </a:r>
            <a:endParaRPr lang="en-GB" sz="1200" b="1" u="sng" dirty="0">
              <a:cs typeface="Calibri"/>
            </a:endParaRPr>
          </a:p>
          <a:p>
            <a:r>
              <a:rPr lang="en-GB" sz="1200" dirty="0"/>
              <a:t>Our curriculum will develop </a:t>
            </a:r>
            <a:r>
              <a:rPr lang="en-GB" sz="1200" dirty="0">
                <a:hlinkClick r:id="rId4">
                  <a:extLst>
                    <a:ext uri="{A12FA001-AC4F-418D-AE19-62706E023703}">
                      <ahyp:hlinkClr xmlns:ahyp="http://schemas.microsoft.com/office/drawing/2018/hyperlinkcolor" val="tx"/>
                    </a:ext>
                  </a:extLst>
                </a:hlinkClick>
              </a:rPr>
              <a:t>t</a:t>
            </a:r>
            <a:r>
              <a:rPr lang="en-GB" sz="1200" dirty="0">
                <a:effectLst/>
                <a:hlinkClick r:id="rId4">
                  <a:extLst>
                    <a:ext uri="{A12FA001-AC4F-418D-AE19-62706E023703}">
                      <ahyp:hlinkClr xmlns:ahyp="http://schemas.microsoft.com/office/drawing/2018/hyperlinkcolor" val="tx"/>
                    </a:ext>
                  </a:extLst>
                </a:hlinkClick>
              </a:rPr>
              <a:t>he mandatory cross-curricular skills </a:t>
            </a:r>
            <a:r>
              <a:rPr lang="en-GB" sz="1200" dirty="0">
                <a:effectLst/>
              </a:rPr>
              <a:t>of literacy, numeracy and digital competence.</a:t>
            </a:r>
            <a:r>
              <a:rPr lang="en-GB" sz="1200" dirty="0"/>
              <a:t> </a:t>
            </a:r>
            <a:r>
              <a:rPr lang="en-GB" sz="1200" dirty="0">
                <a:effectLst/>
              </a:rPr>
              <a:t> Learners will be given opportunities across the curriculum to:</a:t>
            </a:r>
            <a:endParaRPr lang="en-GB" sz="1200" dirty="0">
              <a:effectLst/>
              <a:cs typeface="Calibri"/>
            </a:endParaRPr>
          </a:p>
          <a:p>
            <a:pPr marL="285750" indent="-285750">
              <a:buFont typeface="Arial" panose="020B0604020202020204" pitchFamily="34" charset="0"/>
              <a:buChar char="•"/>
            </a:pPr>
            <a:r>
              <a:rPr lang="en-GB" sz="1200" dirty="0">
                <a:effectLst/>
              </a:rPr>
              <a:t>develop listening, reading, speaking and writing skills</a:t>
            </a:r>
            <a:endParaRPr lang="en-GB" sz="1200" dirty="0">
              <a:effectLst/>
              <a:cs typeface="Calibri"/>
            </a:endParaRPr>
          </a:p>
          <a:p>
            <a:pPr marL="285750" indent="-285750">
              <a:buFont typeface="Arial" panose="020B0604020202020204" pitchFamily="34" charset="0"/>
              <a:buChar char="•"/>
            </a:pPr>
            <a:r>
              <a:rPr lang="en-GB" sz="1200" dirty="0">
                <a:effectLst/>
              </a:rPr>
              <a:t>be able to use numbers and solve problems in real-life situations</a:t>
            </a:r>
            <a:endParaRPr lang="en-GB" sz="1200" dirty="0">
              <a:effectLst/>
              <a:cs typeface="Calibri"/>
            </a:endParaRPr>
          </a:p>
          <a:p>
            <a:pPr marL="285750" indent="-285750">
              <a:buFont typeface="Arial" panose="020B0604020202020204" pitchFamily="34" charset="0"/>
              <a:buChar char="•"/>
            </a:pPr>
            <a:r>
              <a:rPr lang="en-GB" sz="1200" dirty="0">
                <a:effectLst/>
              </a:rPr>
              <a:t>be confident users of a range of technologies to help them function and communicate effectively and make sense of the world</a:t>
            </a:r>
            <a:endParaRPr lang="en-GB" sz="1200" dirty="0">
              <a:effectLst/>
              <a:cs typeface="Calibri"/>
            </a:endParaRPr>
          </a:p>
        </p:txBody>
      </p:sp>
      <p:sp>
        <p:nvSpPr>
          <p:cNvPr id="4" name="TextBox 3"/>
          <p:cNvSpPr txBox="1"/>
          <p:nvPr/>
        </p:nvSpPr>
        <p:spPr>
          <a:xfrm>
            <a:off x="6262379" y="4371061"/>
            <a:ext cx="5610442" cy="1015663"/>
          </a:xfrm>
          <a:prstGeom prst="rect">
            <a:avLst/>
          </a:prstGeom>
          <a:noFill/>
        </p:spPr>
        <p:txBody>
          <a:bodyPr wrap="square" lIns="91440" tIns="45720" rIns="91440" bIns="45720" rtlCol="0" anchor="t">
            <a:spAutoFit/>
          </a:bodyPr>
          <a:lstStyle/>
          <a:p>
            <a:r>
              <a:rPr lang="en-GB" sz="1200" b="1" u="sng" dirty="0"/>
              <a:t>Review and Refinement / </a:t>
            </a:r>
            <a:r>
              <a:rPr lang="en-GB" sz="1200" b="1" u="sng" dirty="0" err="1"/>
              <a:t>Adolygu</a:t>
            </a:r>
            <a:r>
              <a:rPr lang="en-GB" sz="1200" b="1" u="sng" dirty="0"/>
              <a:t> a </a:t>
            </a:r>
            <a:r>
              <a:rPr lang="en-GB" sz="1200" b="1" u="sng" dirty="0" err="1"/>
              <a:t>Mireinio</a:t>
            </a:r>
            <a:endParaRPr lang="en-GB" sz="1200" b="1" u="sng" dirty="0">
              <a:cs typeface="Calibri"/>
            </a:endParaRPr>
          </a:p>
          <a:p>
            <a:r>
              <a:rPr lang="en-GB" sz="1200" dirty="0">
                <a:effectLst/>
              </a:rPr>
              <a:t>Our school curriculum will be kept under </a:t>
            </a:r>
            <a:r>
              <a:rPr lang="en-GB" sz="1200" dirty="0"/>
              <a:t>constant review</a:t>
            </a:r>
            <a:r>
              <a:rPr lang="en-GB" sz="1200" dirty="0">
                <a:effectLst/>
              </a:rPr>
              <a:t> in order to respond to</a:t>
            </a:r>
            <a:r>
              <a:rPr lang="en-GB" sz="1200" dirty="0"/>
              <a:t> </a:t>
            </a:r>
            <a:r>
              <a:rPr lang="en-GB" sz="1200" dirty="0">
                <a:effectLst/>
              </a:rPr>
              <a:t>the changing needs of learners and social contexts. The reviews will take into account the views of stakeholders and will be </a:t>
            </a:r>
            <a:r>
              <a:rPr lang="en-GB" sz="1200" dirty="0"/>
              <a:t>ratified </a:t>
            </a:r>
            <a:r>
              <a:rPr lang="en-GB" sz="1200" dirty="0">
                <a:effectLst/>
              </a:rPr>
              <a:t>by the Governing Body. </a:t>
            </a:r>
            <a:endParaRPr lang="en-GB" sz="1200" dirty="0"/>
          </a:p>
          <a:p>
            <a:r>
              <a:rPr lang="en-GB" sz="1200" dirty="0">
                <a:cs typeface="Calibri"/>
              </a:rPr>
              <a:t>This is a summary of our curriculum and it will be updated as and when appropriate.</a:t>
            </a:r>
            <a:endParaRPr lang="en-GB" sz="1200" dirty="0">
              <a:effectLst/>
              <a:cs typeface="Calibri"/>
            </a:endParaRPr>
          </a:p>
        </p:txBody>
      </p:sp>
      <p:sp>
        <p:nvSpPr>
          <p:cNvPr id="5" name="TextBox 4"/>
          <p:cNvSpPr txBox="1"/>
          <p:nvPr/>
        </p:nvSpPr>
        <p:spPr>
          <a:xfrm>
            <a:off x="6262379" y="3522692"/>
            <a:ext cx="5718519" cy="830997"/>
          </a:xfrm>
          <a:prstGeom prst="rect">
            <a:avLst/>
          </a:prstGeom>
          <a:noFill/>
        </p:spPr>
        <p:txBody>
          <a:bodyPr wrap="square" lIns="91440" tIns="45720" rIns="91440" bIns="45720" rtlCol="0" anchor="t">
            <a:spAutoFit/>
          </a:bodyPr>
          <a:lstStyle/>
          <a:p>
            <a:r>
              <a:rPr lang="en-GB" sz="1200" b="1" u="sng" dirty="0">
                <a:ea typeface="+mn-lt"/>
                <a:cs typeface="+mn-lt"/>
              </a:rPr>
              <a:t>United Nations Convention on the Rights of the Child (</a:t>
            </a:r>
            <a:r>
              <a:rPr lang="en-GB" sz="1200" b="1" u="sng" dirty="0"/>
              <a:t>UNCRC) / CCUHP</a:t>
            </a:r>
            <a:endParaRPr lang="en-GB" sz="1200" b="1" u="sng" dirty="0">
              <a:cs typeface="Calibri"/>
            </a:endParaRPr>
          </a:p>
          <a:p>
            <a:r>
              <a:rPr lang="en-GB" sz="1200" b="1" u="sng" dirty="0"/>
              <a:t>United Nations Convention on the Rights of Persons with Disabilities (UNCRPD)</a:t>
            </a:r>
            <a:endParaRPr lang="en-GB" sz="1200" b="1" u="sng" dirty="0">
              <a:cs typeface="Calibri"/>
            </a:endParaRPr>
          </a:p>
          <a:p>
            <a:r>
              <a:rPr lang="en-GB" sz="1200" dirty="0"/>
              <a:t>Our school will promote knowledge and understanding of Part 1 of the UNCRC, and of the UNCRPD, through teaching and learning.</a:t>
            </a:r>
            <a:endParaRPr lang="en-GB" sz="1200" dirty="0">
              <a:cs typeface="Calibri"/>
            </a:endParaRPr>
          </a:p>
        </p:txBody>
      </p:sp>
      <p:sp>
        <p:nvSpPr>
          <p:cNvPr id="6" name="TextBox 5"/>
          <p:cNvSpPr txBox="1"/>
          <p:nvPr/>
        </p:nvSpPr>
        <p:spPr>
          <a:xfrm>
            <a:off x="6267379" y="2021768"/>
            <a:ext cx="5692947" cy="1569660"/>
          </a:xfrm>
          <a:prstGeom prst="rect">
            <a:avLst/>
          </a:prstGeom>
          <a:noFill/>
        </p:spPr>
        <p:txBody>
          <a:bodyPr wrap="square" lIns="91440" tIns="45720" rIns="91440" bIns="45720" rtlCol="0" anchor="t">
            <a:spAutoFit/>
          </a:bodyPr>
          <a:lstStyle/>
          <a:p>
            <a:r>
              <a:rPr lang="en-GB" sz="1200" b="1" u="sng" dirty="0">
                <a:ea typeface="+mn-lt"/>
                <a:cs typeface="+mn-lt"/>
              </a:rPr>
              <a:t>Religion, values and ethics (</a:t>
            </a:r>
            <a:r>
              <a:rPr lang="en-GB" sz="1200" b="1" u="sng" dirty="0"/>
              <a:t>RVE) / </a:t>
            </a:r>
            <a:r>
              <a:rPr lang="en-GB" sz="1200" b="1" u="sng" dirty="0" err="1"/>
              <a:t>Crefydd</a:t>
            </a:r>
            <a:r>
              <a:rPr lang="en-GB" sz="1200" b="1" u="sng" dirty="0"/>
              <a:t>, </a:t>
            </a:r>
            <a:r>
              <a:rPr lang="en-GB" sz="1200" b="1" u="sng" dirty="0" err="1"/>
              <a:t>gwerthoedd</a:t>
            </a:r>
            <a:r>
              <a:rPr lang="en-GB" sz="1200" b="1" u="sng" dirty="0"/>
              <a:t> a </a:t>
            </a:r>
            <a:r>
              <a:rPr lang="en-GB" sz="1200" b="1" u="sng" dirty="0" err="1"/>
              <a:t>moeseg</a:t>
            </a:r>
            <a:endParaRPr lang="en-GB" sz="1200" b="1" u="sng" dirty="0">
              <a:cs typeface="Calibri"/>
            </a:endParaRPr>
          </a:p>
          <a:p>
            <a:r>
              <a:rPr lang="en-GB" sz="1200" dirty="0"/>
              <a:t>RVE</a:t>
            </a:r>
            <a:r>
              <a:rPr lang="en-GB" sz="1200" dirty="0">
                <a:effectLst/>
              </a:rPr>
              <a:t> is a statutory requirement of the Curriculum for Wales and is mandatory for all learners from ages 3 to 16.</a:t>
            </a:r>
            <a:r>
              <a:rPr lang="en-GB" sz="1200" dirty="0"/>
              <a:t> </a:t>
            </a:r>
            <a:r>
              <a:rPr lang="en-GB" sz="1200" dirty="0">
                <a:effectLst/>
              </a:rPr>
              <a:t>There is </a:t>
            </a:r>
            <a:r>
              <a:rPr lang="en-GB" sz="1200" b="1" dirty="0">
                <a:effectLst/>
              </a:rPr>
              <a:t>no parental right</a:t>
            </a:r>
            <a:r>
              <a:rPr lang="en-GB" sz="1200" dirty="0">
                <a:effectLst/>
              </a:rPr>
              <a:t> to request that a child is withdrawn from RVE in the Curriculum for Wales</a:t>
            </a:r>
            <a:r>
              <a:rPr lang="en-GB" sz="1200" dirty="0"/>
              <a:t>.</a:t>
            </a:r>
            <a:endParaRPr lang="en-GB" sz="1200" dirty="0">
              <a:effectLst/>
              <a:cs typeface="Calibri"/>
            </a:endParaRPr>
          </a:p>
          <a:p>
            <a:r>
              <a:rPr lang="en-GB" sz="1200" dirty="0"/>
              <a:t>As RVE is a locally determined subject, the agreed syllabus specifies what should be taught in RVE within the local authority and our curriculum will reflect this guidance.</a:t>
            </a:r>
          </a:p>
          <a:p>
            <a:r>
              <a:rPr lang="en-GB" sz="1200" dirty="0"/>
              <a:t>As a VC School, provision for teaching and learning in respect of RVE, will be in accordance with the Church in Wales.</a:t>
            </a:r>
          </a:p>
        </p:txBody>
      </p:sp>
      <p:sp>
        <p:nvSpPr>
          <p:cNvPr id="7" name="TextBox 6"/>
          <p:cNvSpPr txBox="1"/>
          <p:nvPr/>
        </p:nvSpPr>
        <p:spPr>
          <a:xfrm>
            <a:off x="6270652" y="193189"/>
            <a:ext cx="5685692" cy="1754326"/>
          </a:xfrm>
          <a:prstGeom prst="rect">
            <a:avLst/>
          </a:prstGeom>
          <a:noFill/>
        </p:spPr>
        <p:txBody>
          <a:bodyPr wrap="square" lIns="91440" tIns="45720" rIns="91440" bIns="45720" rtlCol="0" anchor="t">
            <a:spAutoFit/>
          </a:bodyPr>
          <a:lstStyle/>
          <a:p>
            <a:r>
              <a:rPr lang="en-GB" sz="1200" b="1" u="sng" dirty="0"/>
              <a:t>Relationships and Sexuality Education (RSE) / </a:t>
            </a:r>
            <a:r>
              <a:rPr lang="en-GB" sz="1200" b="1" u="sng" dirty="0" err="1"/>
              <a:t>Addysg</a:t>
            </a:r>
            <a:r>
              <a:rPr lang="en-GB" sz="1200" b="1" u="sng" dirty="0"/>
              <a:t> </a:t>
            </a:r>
            <a:r>
              <a:rPr lang="en-GB" sz="1200" b="1" u="sng" dirty="0" err="1"/>
              <a:t>Cydberthynas</a:t>
            </a:r>
            <a:r>
              <a:rPr lang="en-GB" sz="1200" b="1" u="sng" dirty="0"/>
              <a:t> a </a:t>
            </a:r>
            <a:r>
              <a:rPr lang="en-GB" sz="1200" b="1" u="sng" dirty="0" err="1"/>
              <a:t>Rhywioldeb</a:t>
            </a:r>
            <a:endParaRPr lang="en-GB" sz="1200" b="1" u="sng" dirty="0">
              <a:cs typeface="Calibri"/>
            </a:endParaRPr>
          </a:p>
          <a:p>
            <a:r>
              <a:rPr lang="en-GB" sz="1200" dirty="0">
                <a:effectLst/>
              </a:rPr>
              <a:t>Our school curriculum embraces the guidance in the </a:t>
            </a:r>
            <a:r>
              <a:rPr lang="en-GB" sz="1200" dirty="0">
                <a:effectLst/>
                <a:hlinkClick r:id="rId5">
                  <a:extLst>
                    <a:ext uri="{A12FA001-AC4F-418D-AE19-62706E023703}">
                      <ahyp:hlinkClr xmlns:ahyp="http://schemas.microsoft.com/office/drawing/2018/hyperlinkcolor" val="tx"/>
                    </a:ext>
                  </a:extLst>
                </a:hlinkClick>
              </a:rPr>
              <a:t>RSE Code</a:t>
            </a:r>
            <a:r>
              <a:rPr lang="en-GB" sz="1200" dirty="0">
                <a:effectLst/>
              </a:rPr>
              <a:t>. Our RSE provision will have a positive and empowering </a:t>
            </a:r>
            <a:r>
              <a:rPr lang="en-GB" sz="1200" dirty="0"/>
              <a:t>impact on </a:t>
            </a:r>
            <a:r>
              <a:rPr lang="en-GB" sz="1200" dirty="0">
                <a:effectLst/>
              </a:rPr>
              <a:t>our learners’ education and will play a vital </a:t>
            </a:r>
            <a:r>
              <a:rPr lang="en-GB" sz="1200" dirty="0"/>
              <a:t>role </a:t>
            </a:r>
            <a:r>
              <a:rPr lang="en-GB" sz="1200" dirty="0">
                <a:effectLst/>
              </a:rPr>
              <a:t>in supporting them to realise the four purposes as part of a </a:t>
            </a:r>
            <a:r>
              <a:rPr lang="en-GB" sz="1200" i="1" dirty="0">
                <a:effectLst/>
              </a:rPr>
              <a:t>whole-school approach</a:t>
            </a:r>
            <a:r>
              <a:rPr lang="en-GB" sz="1200" dirty="0">
                <a:effectLst/>
              </a:rPr>
              <a:t>. Helping learners to form and maintain a range of relationships, all based on mutual trust</a:t>
            </a:r>
            <a:r>
              <a:rPr lang="en-GB" sz="1200" dirty="0"/>
              <a:t>, safety </a:t>
            </a:r>
            <a:r>
              <a:rPr lang="en-GB" sz="1200" dirty="0">
                <a:effectLst/>
              </a:rPr>
              <a:t>and respect, is the foundation of RSE. These relationships are critical to the development of emotional well-being, resilience and empathy.</a:t>
            </a:r>
            <a:r>
              <a:rPr lang="en-GB" sz="1200" dirty="0"/>
              <a:t> All experiences will be developmentally appropriate. Our central aim is to support learners to develop a sense of self and of everyone being unique.</a:t>
            </a:r>
            <a:endParaRPr lang="en-GB" sz="1200" dirty="0">
              <a:cs typeface="Calibri"/>
            </a:endParaRPr>
          </a:p>
        </p:txBody>
      </p:sp>
      <p:sp>
        <p:nvSpPr>
          <p:cNvPr id="8" name="TextBox 7">
            <a:extLst>
              <a:ext uri="{FF2B5EF4-FFF2-40B4-BE49-F238E27FC236}">
                <a16:creationId xmlns:a16="http://schemas.microsoft.com/office/drawing/2014/main" id="{8D209577-57A4-7083-4A50-6154882BBBAA}"/>
              </a:ext>
            </a:extLst>
          </p:cNvPr>
          <p:cNvSpPr txBox="1"/>
          <p:nvPr/>
        </p:nvSpPr>
        <p:spPr>
          <a:xfrm>
            <a:off x="6334663" y="5526655"/>
            <a:ext cx="5546784" cy="954107"/>
          </a:xfrm>
          <a:prstGeom prst="rect">
            <a:avLst/>
          </a:prstGeom>
          <a:solidFill>
            <a:schemeClr val="bg1">
              <a:lumMod val="95000"/>
            </a:schemeClr>
          </a:solidFill>
          <a:ln>
            <a:solidFill>
              <a:schemeClr val="tx1">
                <a:lumMod val="75000"/>
                <a:lumOff val="2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err="1">
                <a:cs typeface="Calibri"/>
              </a:rPr>
              <a:t>Headteacher</a:t>
            </a:r>
            <a:r>
              <a:rPr lang="en-US" sz="1400" dirty="0">
                <a:cs typeface="Calibri"/>
              </a:rPr>
              <a:t> :               </a:t>
            </a:r>
            <a:r>
              <a:rPr lang="en-US" sz="1400" dirty="0" err="1">
                <a:cs typeface="Calibri"/>
              </a:rPr>
              <a:t>Mrs</a:t>
            </a:r>
            <a:r>
              <a:rPr lang="en-US" sz="1400" dirty="0">
                <a:cs typeface="Calibri"/>
              </a:rPr>
              <a:t> Katharine Adams                 </a:t>
            </a:r>
          </a:p>
          <a:p>
            <a:r>
              <a:rPr lang="en-US" sz="1400" b="1">
                <a:cs typeface="Calibri"/>
              </a:rPr>
              <a:t>Acting Chair </a:t>
            </a:r>
            <a:r>
              <a:rPr lang="en-US" sz="1400" b="1" dirty="0">
                <a:cs typeface="Calibri"/>
              </a:rPr>
              <a:t>of Governors: </a:t>
            </a:r>
            <a:r>
              <a:rPr lang="en-US" sz="1400" dirty="0">
                <a:cs typeface="Calibri"/>
              </a:rPr>
              <a:t>    </a:t>
            </a:r>
            <a:r>
              <a:rPr lang="en-US" sz="1400" dirty="0" err="1">
                <a:cs typeface="Calibri"/>
              </a:rPr>
              <a:t>Mrs</a:t>
            </a:r>
            <a:r>
              <a:rPr lang="en-US" sz="1400" dirty="0">
                <a:cs typeface="Calibri"/>
              </a:rPr>
              <a:t> Joan Bevans</a:t>
            </a:r>
            <a:endParaRPr lang="en-US" sz="1400" dirty="0"/>
          </a:p>
          <a:p>
            <a:r>
              <a:rPr lang="en-US" sz="1400" b="1" dirty="0">
                <a:cs typeface="Calibri"/>
              </a:rPr>
              <a:t>Review date</a:t>
            </a:r>
            <a:r>
              <a:rPr lang="en-US" sz="1400" dirty="0">
                <a:cs typeface="Calibri"/>
              </a:rPr>
              <a:t>:                 3</a:t>
            </a:r>
            <a:r>
              <a:rPr lang="en-US" sz="1400" baseline="30000" dirty="0">
                <a:cs typeface="Calibri"/>
              </a:rPr>
              <a:t>rd</a:t>
            </a:r>
            <a:r>
              <a:rPr lang="en-US" sz="1400" dirty="0">
                <a:cs typeface="Calibri"/>
              </a:rPr>
              <a:t> February 2025</a:t>
            </a:r>
            <a:endParaRPr lang="en-US" sz="1400" dirty="0"/>
          </a:p>
          <a:p>
            <a:endParaRPr lang="en-US" sz="1400" dirty="0">
              <a:cs typeface="Calibri"/>
            </a:endParaRPr>
          </a:p>
        </p:txBody>
      </p:sp>
      <p:sp>
        <p:nvSpPr>
          <p:cNvPr id="10" name="TextBox 9">
            <a:extLst>
              <a:ext uri="{FF2B5EF4-FFF2-40B4-BE49-F238E27FC236}">
                <a16:creationId xmlns:a16="http://schemas.microsoft.com/office/drawing/2014/main" id="{D2C5D572-DF4E-593C-084E-29827CEA4C12}"/>
              </a:ext>
            </a:extLst>
          </p:cNvPr>
          <p:cNvSpPr txBox="1"/>
          <p:nvPr/>
        </p:nvSpPr>
        <p:spPr>
          <a:xfrm>
            <a:off x="349038" y="2565278"/>
            <a:ext cx="553240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cs typeface="Calibri"/>
              </a:rPr>
              <a:t>Languages / </a:t>
            </a:r>
            <a:r>
              <a:rPr lang="en-US" sz="1200" b="1" u="sng" dirty="0" err="1">
                <a:cs typeface="Calibri"/>
              </a:rPr>
              <a:t>Ieithoedd</a:t>
            </a:r>
            <a:endParaRPr lang="en-US" sz="1200" b="1" u="sng" dirty="0">
              <a:cs typeface="Calibri"/>
            </a:endParaRPr>
          </a:p>
          <a:p>
            <a:r>
              <a:rPr lang="en-US" sz="1200" dirty="0"/>
              <a:t>Pupils will be taught mainly through the medium of English. The Language, Literacy and Communication </a:t>
            </a:r>
            <a:r>
              <a:rPr lang="en-US" sz="1200" dirty="0" err="1"/>
              <a:t>AoLE</a:t>
            </a:r>
            <a:r>
              <a:rPr lang="en-US" sz="1200" dirty="0"/>
              <a:t> will involve Welsh being taught as a second language with the focus being upon </a:t>
            </a:r>
            <a:r>
              <a:rPr lang="en-US" sz="1200" dirty="0" err="1"/>
              <a:t>oracy</a:t>
            </a:r>
            <a:r>
              <a:rPr lang="en-US" sz="1200" dirty="0"/>
              <a:t>. Our third language will be BSL.</a:t>
            </a:r>
            <a:endParaRPr lang="en-US" sz="1200" dirty="0">
              <a:cs typeface="Calibri"/>
            </a:endParaRPr>
          </a:p>
        </p:txBody>
      </p:sp>
      <p:sp>
        <p:nvSpPr>
          <p:cNvPr id="11" name="TextBox 10">
            <a:extLst>
              <a:ext uri="{FF2B5EF4-FFF2-40B4-BE49-F238E27FC236}">
                <a16:creationId xmlns:a16="http://schemas.microsoft.com/office/drawing/2014/main" id="{F17CE03E-7174-6952-08E8-2E9CF4C645E8}"/>
              </a:ext>
            </a:extLst>
          </p:cNvPr>
          <p:cNvSpPr txBox="1"/>
          <p:nvPr/>
        </p:nvSpPr>
        <p:spPr>
          <a:xfrm>
            <a:off x="370933" y="5385584"/>
            <a:ext cx="5718519" cy="1015663"/>
          </a:xfrm>
          <a:prstGeom prst="rect">
            <a:avLst/>
          </a:prstGeom>
          <a:noFill/>
        </p:spPr>
        <p:txBody>
          <a:bodyPr wrap="square" lIns="91440" tIns="45720" rIns="91440" bIns="45720" rtlCol="0" anchor="t">
            <a:spAutoFit/>
          </a:bodyPr>
          <a:lstStyle/>
          <a:p>
            <a:r>
              <a:rPr lang="en-GB" sz="1200" b="1" u="sng" dirty="0">
                <a:ea typeface="+mn-lt"/>
                <a:cs typeface="+mn-lt"/>
              </a:rPr>
              <a:t>Careers and Work-related Experiences (</a:t>
            </a:r>
            <a:r>
              <a:rPr lang="en-GB" sz="1200" b="1" u="sng" dirty="0">
                <a:cs typeface="Calibri"/>
              </a:rPr>
              <a:t>CWRE)</a:t>
            </a:r>
            <a:endParaRPr lang="en-US" u="sng" dirty="0"/>
          </a:p>
          <a:p>
            <a:r>
              <a:rPr lang="en-GB" sz="1200" dirty="0"/>
              <a:t>Our curriculum will introduce CWRE which are appropriate to the learners' age, knowledge and additional learning needs. CWRE will enable learners to develop their knowledge, skills and understanding in preparation for the challenges and opportunities of further learning and the ever-evolving world of work.</a:t>
            </a:r>
            <a:endParaRPr lang="en-GB" sz="1200" dirty="0">
              <a:cs typeface="Calibri"/>
            </a:endParaRPr>
          </a:p>
        </p:txBody>
      </p:sp>
    </p:spTree>
    <p:extLst>
      <p:ext uri="{BB962C8B-B14F-4D97-AF65-F5344CB8AC3E}">
        <p14:creationId xmlns:p14="http://schemas.microsoft.com/office/powerpoint/2010/main" val="3194161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FE8EE5F540564A94CF0A1634F0A721" ma:contentTypeVersion="15" ma:contentTypeDescription="Create a new document." ma:contentTypeScope="" ma:versionID="4fa79da1979b2a7e2e478a5dbe15321b">
  <xsd:schema xmlns:xsd="http://www.w3.org/2001/XMLSchema" xmlns:xs="http://www.w3.org/2001/XMLSchema" xmlns:p="http://schemas.microsoft.com/office/2006/metadata/properties" xmlns:ns2="5c3e4734-1500-40e6-b286-e4eb84f8e093" xmlns:ns3="f1d3b115-4186-4f09-b835-f60fe33046e8" targetNamespace="http://schemas.microsoft.com/office/2006/metadata/properties" ma:root="true" ma:fieldsID="434224c357a990b81bb0837982994ff3" ns2:_="" ns3:_="">
    <xsd:import namespace="5c3e4734-1500-40e6-b286-e4eb84f8e093"/>
    <xsd:import namespace="f1d3b115-4186-4f09-b835-f60fe33046e8"/>
    <xsd:element name="properties">
      <xsd:complexType>
        <xsd:sequence>
          <xsd:element name="documentManagement">
            <xsd:complexType>
              <xsd:all>
                <xsd:element ref="ns2:MediaServiceMetadata" minOccurs="0"/>
                <xsd:element ref="ns2:MediaServiceFastMetadata" minOccurs="0"/>
                <xsd:element ref="ns2:Communication_x0020_Type"/>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e4734-1500-40e6-b286-e4eb84f8e09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Communication_x0020_Type" ma:index="10" ma:displayName="Communication Type" ma:internalName="Communication_x0020_Type">
      <xsd:simpleType>
        <xsd:union memberTypes="dms:Text">
          <xsd:simpleType>
            <xsd:restriction base="dms:Choice">
              <xsd:enumeration value="Previous eNewsletter format"/>
              <xsd:enumeration value="Archive"/>
              <xsd:enumeration value="Guidance"/>
              <xsd:enumeration value="Attachments"/>
            </xsd:restriction>
          </xsd:simpleType>
        </xsd:un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8eb062c-d763-48f9-a1b1-826b13cffd4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1d3b115-4186-4f09-b835-f60fe33046e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378635a7-bc20-4466-b71d-06dc16ef371f}" ma:internalName="TaxCatchAll" ma:showField="CatchAllData" ma:web="f1d3b115-4186-4f09-b835-f60fe33046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mmunication_x0020_Type xmlns="5c3e4734-1500-40e6-b286-e4eb84f8e093">Attachments</Communication_x0020_Type>
    <TaxCatchAll xmlns="f1d3b115-4186-4f09-b835-f60fe33046e8" xsi:nil="true"/>
    <lcf76f155ced4ddcb4097134ff3c332f xmlns="5c3e4734-1500-40e6-b286-e4eb84f8e09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33C6A3-B16F-4502-9570-51C224DAA4AC}">
  <ds:schemaRefs>
    <ds:schemaRef ds:uri="5c3e4734-1500-40e6-b286-e4eb84f8e093"/>
    <ds:schemaRef ds:uri="f1d3b115-4186-4f09-b835-f60fe33046e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474DBC6-BFC4-40C1-905E-ADD7A084F3FF}">
  <ds:schemaRefs>
    <ds:schemaRef ds:uri="http://schemas.microsoft.com/sharepoint/v3/contenttype/forms"/>
  </ds:schemaRefs>
</ds:datastoreItem>
</file>

<file path=customXml/itemProps3.xml><?xml version="1.0" encoding="utf-8"?>
<ds:datastoreItem xmlns:ds="http://schemas.openxmlformats.org/officeDocument/2006/customXml" ds:itemID="{21F2D3CE-6866-4C79-A354-8E26AED2FC48}">
  <ds:schemaRefs>
    <ds:schemaRef ds:uri="http://schemas.microsoft.com/office/2006/documentManagement/types"/>
    <ds:schemaRef ds:uri="http://www.w3.org/XML/1998/namespace"/>
    <ds:schemaRef ds:uri="f1d3b115-4186-4f09-b835-f60fe33046e8"/>
    <ds:schemaRef ds:uri="5c3e4734-1500-40e6-b286-e4eb84f8e093"/>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269</TotalTime>
  <Words>1172</Words>
  <Application>Microsoft Office PowerPoint</Application>
  <PresentationFormat>Widescreen</PresentationFormat>
  <Paragraphs>60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Basher, Tom</dc:creator>
  <cp:lastModifiedBy>Karen D (Cosheston VCP School)</cp:lastModifiedBy>
  <cp:revision>17</cp:revision>
  <dcterms:created xsi:type="dcterms:W3CDTF">2022-04-25T12:02:01Z</dcterms:created>
  <dcterms:modified xsi:type="dcterms:W3CDTF">2025-02-13T08:26:19Z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0x01010016FE8EE5F540564A94CF0A1634F0A721</vt:lpwstr>
  </property>
  <property fmtid="{D5CDD505-2E9C-101B-9397-08002B2CF9AE}" pid="3" name="MediaServiceImageTags">
    <vt:lpwstr/>
  </property>
</Properties>
</file>